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6108"/>
    <a:srgbClr val="15691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234"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pluto-0314\2019-data\SKron\bottle%20rocket%20graph%20byatt3.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2400" b="1" i="0" u="none" strike="noStrike" baseline="0">
                <a:solidFill>
                  <a:srgbClr val="000000"/>
                </a:solidFill>
                <a:latin typeface="Arial"/>
                <a:ea typeface="Arial"/>
                <a:cs typeface="Arial"/>
              </a:defRPr>
            </a:pPr>
            <a:r>
              <a:rPr lang="en-US" sz="2400"/>
              <a:t>Calculation Data</a:t>
            </a:r>
          </a:p>
        </c:rich>
      </c:tx>
      <c:layout>
        <c:manualLayout>
          <c:xMode val="edge"/>
          <c:yMode val="edge"/>
          <c:x val="0.30303135185024982"/>
          <c:y val="4.6153653104118994E-2"/>
        </c:manualLayout>
      </c:layout>
      <c:spPr>
        <a:noFill/>
        <a:ln w="25400">
          <a:noFill/>
        </a:ln>
      </c:spPr>
    </c:title>
    <c:plotArea>
      <c:layout>
        <c:manualLayout>
          <c:layoutTarget val="inner"/>
          <c:xMode val="edge"/>
          <c:yMode val="edge"/>
          <c:x val="0.22184534625479529"/>
          <c:y val="0.20108458554234529"/>
          <c:w val="0.45694442040898725"/>
          <c:h val="0.48757186855626383"/>
        </c:manualLayout>
      </c:layout>
      <c:barChart>
        <c:barDir val="col"/>
        <c:grouping val="clustered"/>
        <c:ser>
          <c:idx val="0"/>
          <c:order val="0"/>
          <c:tx>
            <c:strRef>
              <c:f>Sheet1!$B$1</c:f>
              <c:strCache>
                <c:ptCount val="1"/>
                <c:pt idx="0">
                  <c:v>Time in seconds-air</c:v>
                </c:pt>
              </c:strCache>
            </c:strRef>
          </c:tx>
          <c:spPr>
            <a:solidFill>
              <a:srgbClr val="9999FF"/>
            </a:solidFill>
            <a:ln w="12700">
              <a:solidFill>
                <a:srgbClr val="000000"/>
              </a:solidFill>
              <a:prstDash val="solid"/>
            </a:ln>
          </c:spPr>
          <c:cat>
            <c:strRef>
              <c:f>Sheet1!$A$2:$A$8</c:f>
              <c:strCache>
                <c:ptCount val="7"/>
                <c:pt idx="0">
                  <c:v>group 1</c:v>
                </c:pt>
                <c:pt idx="1">
                  <c:v>group 2</c:v>
                </c:pt>
                <c:pt idx="2">
                  <c:v>group 3</c:v>
                </c:pt>
                <c:pt idx="3">
                  <c:v>group 4</c:v>
                </c:pt>
                <c:pt idx="4">
                  <c:v>group 5</c:v>
                </c:pt>
                <c:pt idx="5">
                  <c:v>group 6</c:v>
                </c:pt>
                <c:pt idx="6">
                  <c:v>group 7</c:v>
                </c:pt>
              </c:strCache>
            </c:strRef>
          </c:cat>
          <c:val>
            <c:numRef>
              <c:f>Sheet1!$B$2:$B$8</c:f>
              <c:numCache>
                <c:formatCode>General</c:formatCode>
                <c:ptCount val="7"/>
                <c:pt idx="0">
                  <c:v>2.5299999999999998</c:v>
                </c:pt>
                <c:pt idx="1">
                  <c:v>2.42</c:v>
                </c:pt>
                <c:pt idx="2">
                  <c:v>2.3899999999999997</c:v>
                </c:pt>
                <c:pt idx="3">
                  <c:v>2.9499999999999997</c:v>
                </c:pt>
                <c:pt idx="4">
                  <c:v>2.12</c:v>
                </c:pt>
                <c:pt idx="5">
                  <c:v>2.1</c:v>
                </c:pt>
                <c:pt idx="6">
                  <c:v>2</c:v>
                </c:pt>
              </c:numCache>
            </c:numRef>
          </c:val>
        </c:ser>
        <c:ser>
          <c:idx val="1"/>
          <c:order val="1"/>
          <c:tx>
            <c:strRef>
              <c:f>Sheet1!$C$1</c:f>
              <c:strCache>
                <c:ptCount val="1"/>
                <c:pt idx="0">
                  <c:v>Time in seconds -  water</c:v>
                </c:pt>
              </c:strCache>
            </c:strRef>
          </c:tx>
          <c:spPr>
            <a:solidFill>
              <a:srgbClr val="993366"/>
            </a:solidFill>
            <a:ln w="12700">
              <a:solidFill>
                <a:srgbClr val="000000"/>
              </a:solidFill>
              <a:prstDash val="solid"/>
            </a:ln>
          </c:spPr>
          <c:cat>
            <c:strRef>
              <c:f>Sheet1!$A$2:$A$8</c:f>
              <c:strCache>
                <c:ptCount val="7"/>
                <c:pt idx="0">
                  <c:v>group 1</c:v>
                </c:pt>
                <c:pt idx="1">
                  <c:v>group 2</c:v>
                </c:pt>
                <c:pt idx="2">
                  <c:v>group 3</c:v>
                </c:pt>
                <c:pt idx="3">
                  <c:v>group 4</c:v>
                </c:pt>
                <c:pt idx="4">
                  <c:v>group 5</c:v>
                </c:pt>
                <c:pt idx="5">
                  <c:v>group 6</c:v>
                </c:pt>
                <c:pt idx="6">
                  <c:v>group 7</c:v>
                </c:pt>
              </c:strCache>
            </c:strRef>
          </c:cat>
          <c:val>
            <c:numRef>
              <c:f>Sheet1!$C$2:$C$8</c:f>
              <c:numCache>
                <c:formatCode>General</c:formatCode>
                <c:ptCount val="7"/>
                <c:pt idx="0">
                  <c:v>3.72</c:v>
                </c:pt>
                <c:pt idx="1">
                  <c:v>3.53</c:v>
                </c:pt>
                <c:pt idx="2">
                  <c:v>3.08</c:v>
                </c:pt>
                <c:pt idx="3">
                  <c:v>4.1899999999999995</c:v>
                </c:pt>
                <c:pt idx="4">
                  <c:v>4.74</c:v>
                </c:pt>
                <c:pt idx="5">
                  <c:v>3.03</c:v>
                </c:pt>
                <c:pt idx="6">
                  <c:v>3.8699999999999997</c:v>
                </c:pt>
              </c:numCache>
            </c:numRef>
          </c:val>
        </c:ser>
        <c:dLbls/>
        <c:axId val="75217152"/>
        <c:axId val="79353728"/>
      </c:barChart>
      <c:catAx>
        <c:axId val="75217152"/>
        <c:scaling>
          <c:orientation val="minMax"/>
        </c:scaling>
        <c:axPos val="b"/>
        <c:title>
          <c:tx>
            <c:rich>
              <a:bodyPr/>
              <a:lstStyle/>
              <a:p>
                <a:pPr>
                  <a:defRPr sz="1800" b="1" i="0" u="none" strike="noStrike" baseline="0">
                    <a:solidFill>
                      <a:srgbClr val="000000"/>
                    </a:solidFill>
                    <a:latin typeface="Arial"/>
                    <a:ea typeface="Arial"/>
                    <a:cs typeface="Arial"/>
                  </a:defRPr>
                </a:pPr>
                <a:r>
                  <a:rPr lang="en-US" sz="1800"/>
                  <a:t>Groups</a:t>
                </a:r>
              </a:p>
            </c:rich>
          </c:tx>
          <c:layout>
            <c:manualLayout>
              <c:xMode val="edge"/>
              <c:yMode val="edge"/>
              <c:x val="0.37884477981918979"/>
              <c:y val="0.87746446753877605"/>
            </c:manualLayout>
          </c:layout>
          <c:spPr>
            <a:noFill/>
            <a:ln w="25400">
              <a:noFill/>
            </a:ln>
          </c:spPr>
        </c:title>
        <c:numFmt formatCode="General" sourceLinked="1"/>
        <c:tickLblPos val="nextTo"/>
        <c:spPr>
          <a:ln w="3175">
            <a:solidFill>
              <a:srgbClr val="000000"/>
            </a:solidFill>
            <a:prstDash val="solid"/>
          </a:ln>
        </c:spPr>
        <c:txPr>
          <a:bodyPr rot="-2700000" vert="horz"/>
          <a:lstStyle/>
          <a:p>
            <a:pPr>
              <a:defRPr sz="1400" b="0" i="0" u="none" strike="noStrike" baseline="0">
                <a:solidFill>
                  <a:srgbClr val="000000"/>
                </a:solidFill>
                <a:latin typeface="Arial"/>
                <a:ea typeface="Arial"/>
                <a:cs typeface="Arial"/>
              </a:defRPr>
            </a:pPr>
            <a:endParaRPr lang="en-US"/>
          </a:p>
        </c:txPr>
        <c:crossAx val="79353728"/>
        <c:crosses val="autoZero"/>
        <c:auto val="1"/>
        <c:lblAlgn val="ctr"/>
        <c:lblOffset val="100"/>
        <c:tickLblSkip val="1"/>
        <c:tickMarkSkip val="1"/>
      </c:catAx>
      <c:valAx>
        <c:axId val="79353728"/>
        <c:scaling>
          <c:orientation val="minMax"/>
        </c:scaling>
        <c:axPos val="l"/>
        <c:majorGridlines>
          <c:spPr>
            <a:ln w="3175">
              <a:solidFill>
                <a:srgbClr val="000000"/>
              </a:solidFill>
              <a:prstDash val="solid"/>
            </a:ln>
          </c:spPr>
        </c:majorGridlines>
        <c:title>
          <c:tx>
            <c:rich>
              <a:bodyPr/>
              <a:lstStyle/>
              <a:p>
                <a:pPr>
                  <a:defRPr sz="2400" b="1" i="0" u="none" strike="noStrike" baseline="0">
                    <a:solidFill>
                      <a:srgbClr val="000000"/>
                    </a:solidFill>
                    <a:latin typeface="Arial"/>
                    <a:ea typeface="Arial"/>
                    <a:cs typeface="Arial"/>
                  </a:defRPr>
                </a:pPr>
                <a:r>
                  <a:rPr lang="en-US" sz="2400"/>
                  <a:t>Seconds</a:t>
                </a:r>
              </a:p>
            </c:rich>
          </c:tx>
          <c:layout>
            <c:manualLayout>
              <c:xMode val="edge"/>
              <c:yMode val="edge"/>
              <c:x val="4.8484900925845911E-2"/>
              <c:y val="0.26666792148989377"/>
            </c:manualLayout>
          </c:layout>
          <c:spPr>
            <a:noFill/>
            <a:ln w="25400">
              <a:noFill/>
            </a:ln>
          </c:spPr>
        </c:title>
        <c:numFmt formatCode="General" sourceLinked="1"/>
        <c:tickLblPos val="nextTo"/>
        <c:spPr>
          <a:ln w="3175">
            <a:solidFill>
              <a:srgbClr val="000000"/>
            </a:solidFill>
            <a:prstDash val="solid"/>
          </a:ln>
        </c:spPr>
        <c:txPr>
          <a:bodyPr rot="0" vert="horz"/>
          <a:lstStyle/>
          <a:p>
            <a:pPr>
              <a:defRPr sz="1600" b="0" i="0" u="none" strike="noStrike" baseline="0">
                <a:solidFill>
                  <a:srgbClr val="000000"/>
                </a:solidFill>
                <a:latin typeface="Arial"/>
                <a:ea typeface="Arial"/>
                <a:cs typeface="Arial"/>
              </a:defRPr>
            </a:pPr>
            <a:endParaRPr lang="en-US"/>
          </a:p>
        </c:txPr>
        <c:crossAx val="75217152"/>
        <c:crosses val="autoZero"/>
        <c:crossBetween val="between"/>
      </c:valAx>
      <c:spPr>
        <a:solidFill>
          <a:srgbClr val="C0C0C0"/>
        </a:solidFill>
        <a:ln w="12700">
          <a:solidFill>
            <a:srgbClr val="808080"/>
          </a:solidFill>
          <a:prstDash val="solid"/>
        </a:ln>
      </c:spPr>
    </c:plotArea>
    <c:legend>
      <c:legendPos val="r"/>
      <c:legendEntry>
        <c:idx val="0"/>
        <c:txPr>
          <a:bodyPr/>
          <a:lstStyle/>
          <a:p>
            <a:pPr>
              <a:defRPr sz="1400" b="0" i="0" u="none" strike="noStrike" baseline="0">
                <a:solidFill>
                  <a:srgbClr val="000000"/>
                </a:solidFill>
                <a:latin typeface="Arial"/>
                <a:ea typeface="Arial"/>
                <a:cs typeface="Arial"/>
              </a:defRPr>
            </a:pPr>
            <a:endParaRPr lang="en-US"/>
          </a:p>
        </c:txPr>
      </c:legendEntry>
      <c:legendEntry>
        <c:idx val="1"/>
        <c:txPr>
          <a:bodyPr/>
          <a:lstStyle/>
          <a:p>
            <a:pPr>
              <a:defRPr sz="1400" b="0" i="0" u="none" strike="noStrike" baseline="0">
                <a:solidFill>
                  <a:srgbClr val="000000"/>
                </a:solidFill>
                <a:latin typeface="Arial"/>
                <a:ea typeface="Arial"/>
                <a:cs typeface="Arial"/>
              </a:defRPr>
            </a:pPr>
            <a:endParaRPr lang="en-US"/>
          </a:p>
        </c:txPr>
      </c:legendEntry>
      <c:layout>
        <c:manualLayout>
          <c:xMode val="edge"/>
          <c:yMode val="edge"/>
          <c:x val="0.71212338842260059"/>
          <c:y val="0.31795045539626327"/>
          <c:w val="0.26363704536932875"/>
          <c:h val="0.54872081228890379"/>
        </c:manualLayout>
      </c:layout>
      <c:spPr>
        <a:solidFill>
          <a:srgbClr val="FFFFFF"/>
        </a:solidFill>
        <a:ln w="3175">
          <a:solidFill>
            <a:srgbClr val="000000"/>
          </a:solidFill>
          <a:prstDash val="solid"/>
        </a:ln>
      </c:spPr>
      <c:txPr>
        <a:bodyPr/>
        <a:lstStyle/>
        <a:p>
          <a:pPr>
            <a:defRPr sz="920" b="0" i="0" u="none" strike="noStrike" baseline="0">
              <a:solidFill>
                <a:srgbClr val="000000"/>
              </a:solidFill>
              <a:latin typeface="Arial"/>
              <a:ea typeface="Arial"/>
              <a:cs typeface="Arial"/>
            </a:defRPr>
          </a:pPr>
          <a:endParaRPr lang="en-US"/>
        </a:p>
      </c:txPr>
    </c:legend>
    <c:plotVisOnly val="1"/>
    <c:dispBlanksAs val="gap"/>
  </c:chart>
  <c:spPr>
    <a:gradFill rotWithShape="0">
      <a:gsLst>
        <a:gs pos="0">
          <a:srgbClr val="03D4A8"/>
        </a:gs>
        <a:gs pos="25000">
          <a:srgbClr val="21D6E0"/>
        </a:gs>
        <a:gs pos="75000">
          <a:srgbClr val="0087E6"/>
        </a:gs>
        <a:gs pos="100000">
          <a:srgbClr val="005CBF"/>
        </a:gs>
      </a:gsLst>
      <a:lin ang="5400000"/>
    </a:gradFill>
    <a:ln w="25400">
      <a:solidFill>
        <a:srgbClr val="000000"/>
      </a:solidFill>
      <a:prstDash val="solid"/>
    </a:ln>
  </c:spPr>
  <c:txPr>
    <a:bodyPr/>
    <a:lstStyle/>
    <a:p>
      <a:pPr>
        <a:defRPr sz="1000" b="0" i="0" u="none" strike="noStrike" baseline="0">
          <a:solidFill>
            <a:srgbClr val="000000"/>
          </a:solidFill>
          <a:latin typeface="Arial"/>
          <a:ea typeface="Arial"/>
          <a:cs typeface="Arial"/>
        </a:defRPr>
      </a:pPr>
      <a:endParaRPr lang="en-US"/>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2C265B6-F3AF-496D-BB42-545B6F4DFA38}" type="datetimeFigureOut">
              <a:rPr lang="en-US" smtClean="0"/>
              <a:pPr/>
              <a:t>10/26/2011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5DC1380-DBCF-491A-A665-D3A488D5E0B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C265B6-F3AF-496D-BB42-545B6F4DFA38}" type="datetimeFigureOut">
              <a:rPr lang="en-US" smtClean="0"/>
              <a:pPr/>
              <a:t>10/26/2011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C1380-DBCF-491A-A665-D3A488D5E0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C265B6-F3AF-496D-BB42-545B6F4DFA38}" type="datetimeFigureOut">
              <a:rPr lang="en-US" smtClean="0"/>
              <a:pPr/>
              <a:t>10/26/2011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C1380-DBCF-491A-A665-D3A488D5E0B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C265B6-F3AF-496D-BB42-545B6F4DFA38}" type="datetimeFigureOut">
              <a:rPr lang="en-US" smtClean="0"/>
              <a:pPr/>
              <a:t>10/26/2011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C1380-DBCF-491A-A665-D3A488D5E0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2C265B6-F3AF-496D-BB42-545B6F4DFA38}" type="datetimeFigureOut">
              <a:rPr lang="en-US" smtClean="0"/>
              <a:pPr/>
              <a:t>10/26/2011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DC1380-DBCF-491A-A665-D3A488D5E0B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2C265B6-F3AF-496D-BB42-545B6F4DFA38}" type="datetimeFigureOut">
              <a:rPr lang="en-US" smtClean="0"/>
              <a:pPr/>
              <a:t>10/26/2011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DC1380-DBCF-491A-A665-D3A488D5E0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2C265B6-F3AF-496D-BB42-545B6F4DFA38}" type="datetimeFigureOut">
              <a:rPr lang="en-US" smtClean="0"/>
              <a:pPr/>
              <a:t>10/26/2011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DC1380-DBCF-491A-A665-D3A488D5E0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2C265B6-F3AF-496D-BB42-545B6F4DFA38}" type="datetimeFigureOut">
              <a:rPr lang="en-US" smtClean="0"/>
              <a:pPr/>
              <a:t>10/26/2011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DC1380-DBCF-491A-A665-D3A488D5E0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C265B6-F3AF-496D-BB42-545B6F4DFA38}" type="datetimeFigureOut">
              <a:rPr lang="en-US" smtClean="0"/>
              <a:pPr/>
              <a:t>10/26/2011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DC1380-DBCF-491A-A665-D3A488D5E0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2C265B6-F3AF-496D-BB42-545B6F4DFA38}" type="datetimeFigureOut">
              <a:rPr lang="en-US" smtClean="0"/>
              <a:pPr/>
              <a:t>10/26/2011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DC1380-DBCF-491A-A665-D3A488D5E0B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2C265B6-F3AF-496D-BB42-545B6F4DFA38}" type="datetimeFigureOut">
              <a:rPr lang="en-US" smtClean="0"/>
              <a:pPr/>
              <a:t>10/26/2011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5DC1380-DBCF-491A-A665-D3A488D5E0B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2C265B6-F3AF-496D-BB42-545B6F4DFA38}" type="datetimeFigureOut">
              <a:rPr lang="en-US" smtClean="0"/>
              <a:pPr/>
              <a:t>10/26/2011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5DC1380-DBCF-491A-A665-D3A488D5E0B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Broadway" pitchFamily="82" charset="0"/>
              </a:rPr>
              <a:t>Neil </a:t>
            </a:r>
            <a:r>
              <a:rPr lang="en-US" dirty="0" err="1" smtClean="0">
                <a:latin typeface="Broadway" pitchFamily="82" charset="0"/>
              </a:rPr>
              <a:t>Eggstrom’s</a:t>
            </a:r>
            <a:r>
              <a:rPr lang="en-US" dirty="0" smtClean="0">
                <a:latin typeface="Broadway" pitchFamily="82" charset="0"/>
              </a:rPr>
              <a:t> Rocket Launch</a:t>
            </a:r>
            <a:endParaRPr lang="en-US" dirty="0">
              <a:latin typeface="Broadway" pitchFamily="82" charset="0"/>
            </a:endParaRPr>
          </a:p>
        </p:txBody>
      </p:sp>
      <p:sp>
        <p:nvSpPr>
          <p:cNvPr id="3" name="Subtitle 2"/>
          <p:cNvSpPr>
            <a:spLocks noGrp="1"/>
          </p:cNvSpPr>
          <p:nvPr>
            <p:ph type="subTitle" idx="1"/>
          </p:nvPr>
        </p:nvSpPr>
        <p:spPr/>
        <p:txBody>
          <a:bodyPr/>
          <a:lstStyle/>
          <a:p>
            <a:r>
              <a:rPr lang="en-US" dirty="0" smtClean="0"/>
              <a:t>By: </a:t>
            </a:r>
          </a:p>
          <a:p>
            <a:r>
              <a:rPr lang="en-US" dirty="0" smtClean="0"/>
              <a:t>Sarah, Colin, Hayley, Frankie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lstStyle/>
          <a:p>
            <a:pPr>
              <a:buNone/>
            </a:pPr>
            <a:r>
              <a:rPr lang="en-US" dirty="0" smtClean="0"/>
              <a:t>On the air launch we put in water and on the air launch we put just air. The water launch stayed in the air longer than the air launch. Our </a:t>
            </a:r>
            <a:r>
              <a:rPr lang="en-US" dirty="0" err="1" smtClean="0"/>
              <a:t>eggstronaut</a:t>
            </a:r>
            <a:r>
              <a:rPr lang="en-US" dirty="0" smtClean="0"/>
              <a:t> did not survive both launches. We could have put more protection to make it survive.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launch</a:t>
            </a:r>
            <a:endParaRPr lang="en-US" dirty="0"/>
          </a:p>
        </p:txBody>
      </p:sp>
      <p:sp>
        <p:nvSpPr>
          <p:cNvPr id="3" name="Content Placeholder 2"/>
          <p:cNvSpPr>
            <a:spLocks noGrp="1"/>
          </p:cNvSpPr>
          <p:nvPr>
            <p:ph idx="1"/>
          </p:nvPr>
        </p:nvSpPr>
        <p:spPr/>
        <p:txBody>
          <a:bodyPr>
            <a:normAutofit/>
          </a:bodyPr>
          <a:lstStyle/>
          <a:p>
            <a:r>
              <a:rPr lang="en-US" sz="3200" dirty="0" smtClean="0"/>
              <a:t>10, 9, 8, 7, 6, 5, 4, 3, 2, 1, BLAST OFF!!!!!!!!</a:t>
            </a:r>
            <a:endParaRPr lang="en-US" sz="3200" dirty="0"/>
          </a:p>
        </p:txBody>
      </p:sp>
      <p:pic>
        <p:nvPicPr>
          <p:cNvPr id="1026" name="Picture 2" descr="C:\Documents and Settings\skron\Local Settings\Temporary Internet Files\Content.IE5\B8DB3X44\MC900434719[1].png"/>
          <p:cNvPicPr>
            <a:picLocks noChangeAspect="1" noChangeArrowheads="1"/>
          </p:cNvPicPr>
          <p:nvPr/>
        </p:nvPicPr>
        <p:blipFill>
          <a:blip r:embed="rId2" cstate="print"/>
          <a:srcRect/>
          <a:stretch>
            <a:fillRect/>
          </a:stretch>
        </p:blipFill>
        <p:spPr bwMode="auto">
          <a:xfrm>
            <a:off x="5638800" y="3657601"/>
            <a:ext cx="3200399" cy="3200399"/>
          </a:xfrm>
          <a:prstGeom prst="rect">
            <a:avLst/>
          </a:prstGeom>
          <a:noFill/>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0" presetClass="path" presetSubtype="0" accel="50000" decel="50000" fill="hold" nodeType="clickEffect">
                                  <p:stCondLst>
                                    <p:cond delay="0"/>
                                  </p:stCondLst>
                                  <p:childTnLst>
                                    <p:animMotion origin="layout" path="M -6.66667E-6 1.11111E-6 L -0.50834 -0.72223 " pathEditMode="relative" ptsTypes="AA">
                                      <p:cBhvr>
                                        <p:cTn id="13" dur="2000" fill="hold"/>
                                        <p:tgtEl>
                                          <p:spTgt spid="102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NOOOOOOOO!!!!!!!!!! </a:t>
            </a:r>
            <a:endParaRPr lang="en-US" dirty="0"/>
          </a:p>
        </p:txBody>
      </p:sp>
      <p:pic>
        <p:nvPicPr>
          <p:cNvPr id="2050" name="Picture 2" descr="C:\Documents and Settings\skron\Local Settings\Temporary Internet Files\Content.IE5\N1426IMB\MM900283552[1].gif"/>
          <p:cNvPicPr>
            <a:picLocks noGrp="1" noChangeAspect="1" noChangeArrowheads="1" noCrop="1"/>
          </p:cNvPicPr>
          <p:nvPr>
            <p:ph idx="1"/>
          </p:nvPr>
        </p:nvPicPr>
        <p:blipFill>
          <a:blip r:embed="rId2" cstate="print"/>
          <a:srcRect/>
          <a:stretch>
            <a:fillRect/>
          </a:stretch>
        </p:blipFill>
        <p:spPr bwMode="auto">
          <a:xfrm>
            <a:off x="2590800" y="1752600"/>
            <a:ext cx="3886200" cy="3505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7.22222E-6 -2.22222E-6 C -0.00069 0.01574 0.00018 0.04352 -0.00763 0.05857 C -0.00885 0.06736 -0.01006 0.07454 -0.01215 0.08287 C -0.01041 0.11806 -0.0092 0.14514 -0.0092 0.18195 " pathEditMode="relative" ptsTypes="fffA">
                                      <p:cBhvr>
                                        <p:cTn id="6" dur="2000" fill="hold"/>
                                        <p:tgtEl>
                                          <p:spTgt spid="2050"/>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latin typeface="Broadway" pitchFamily="82" charset="0"/>
              </a:rPr>
              <a:t>Jobs</a:t>
            </a:r>
            <a:endParaRPr lang="en-US" sz="5400" dirty="0">
              <a:latin typeface="Broadway" pitchFamily="82" charset="0"/>
            </a:endParaRPr>
          </a:p>
        </p:txBody>
      </p:sp>
      <p:sp>
        <p:nvSpPr>
          <p:cNvPr id="3" name="Content Placeholder 2"/>
          <p:cNvSpPr>
            <a:spLocks noGrp="1"/>
          </p:cNvSpPr>
          <p:nvPr>
            <p:ph idx="1"/>
          </p:nvPr>
        </p:nvSpPr>
        <p:spPr/>
        <p:txBody>
          <a:bodyPr>
            <a:normAutofit/>
          </a:bodyPr>
          <a:lstStyle/>
          <a:p>
            <a:r>
              <a:rPr lang="en-US" sz="4000" dirty="0" smtClean="0"/>
              <a:t>Designer-Sarah </a:t>
            </a:r>
          </a:p>
          <a:p>
            <a:r>
              <a:rPr lang="en-US" sz="4000" dirty="0" smtClean="0"/>
              <a:t>Procedure- Hayley</a:t>
            </a:r>
          </a:p>
          <a:p>
            <a:r>
              <a:rPr lang="en-US" sz="4000" dirty="0" smtClean="0"/>
              <a:t>Data- Colin </a:t>
            </a:r>
          </a:p>
          <a:p>
            <a:r>
              <a:rPr lang="en-US" sz="4000" dirty="0" smtClean="0"/>
              <a:t>Folder- Frankie</a:t>
            </a:r>
            <a:endParaRPr lang="en-US" sz="4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Documents and Settings\skron\Local Settings\Temporary Internet Files\Content.IE5\14NUL4WT\MC900391752[1].wmf"/>
          <p:cNvPicPr>
            <a:picLocks noChangeAspect="1" noChangeArrowheads="1"/>
          </p:cNvPicPr>
          <p:nvPr/>
        </p:nvPicPr>
        <p:blipFill>
          <a:blip r:embed="rId2" cstate="print"/>
          <a:srcRect/>
          <a:stretch>
            <a:fillRect/>
          </a:stretch>
        </p:blipFill>
        <p:spPr bwMode="auto">
          <a:xfrm>
            <a:off x="0" y="0"/>
            <a:ext cx="9143999" cy="6858000"/>
          </a:xfrm>
          <a:prstGeom prst="rect">
            <a:avLst/>
          </a:prstGeom>
          <a:noFill/>
        </p:spPr>
      </p:pic>
      <p:sp>
        <p:nvSpPr>
          <p:cNvPr id="2" name="Title 1"/>
          <p:cNvSpPr>
            <a:spLocks noGrp="1"/>
          </p:cNvSpPr>
          <p:nvPr>
            <p:ph type="title"/>
          </p:nvPr>
        </p:nvSpPr>
        <p:spPr/>
        <p:txBody>
          <a:bodyPr/>
          <a:lstStyle/>
          <a:p>
            <a:r>
              <a:rPr lang="en-US" dirty="0" smtClean="0"/>
              <a:t>Scientific method</a:t>
            </a:r>
            <a:endParaRPr lang="en-US" dirty="0"/>
          </a:p>
        </p:txBody>
      </p:sp>
      <p:sp>
        <p:nvSpPr>
          <p:cNvPr id="3" name="Content Placeholder 2"/>
          <p:cNvSpPr>
            <a:spLocks noGrp="1"/>
          </p:cNvSpPr>
          <p:nvPr>
            <p:ph idx="1"/>
          </p:nvPr>
        </p:nvSpPr>
        <p:spPr/>
        <p:txBody>
          <a:bodyPr/>
          <a:lstStyle/>
          <a:p>
            <a:r>
              <a:rPr lang="en-US" dirty="0" smtClean="0"/>
              <a:t>Will our </a:t>
            </a:r>
            <a:r>
              <a:rPr lang="en-US" dirty="0" err="1" smtClean="0"/>
              <a:t>eggstrounaut</a:t>
            </a:r>
            <a:r>
              <a:rPr lang="en-US" dirty="0" smtClean="0"/>
              <a:t> survive?</a:t>
            </a:r>
          </a:p>
          <a:p>
            <a:r>
              <a:rPr lang="en-US" dirty="0" smtClean="0"/>
              <a:t>How long will our rocket stay in the air? </a:t>
            </a:r>
          </a:p>
          <a:p>
            <a:r>
              <a:rPr lang="en-US" dirty="0" smtClean="0"/>
              <a:t>How much water do we put in?</a:t>
            </a:r>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Materials Used</a:t>
            </a:r>
            <a:endParaRPr lang="en-US" dirty="0"/>
          </a:p>
        </p:txBody>
      </p:sp>
      <p:sp>
        <p:nvSpPr>
          <p:cNvPr id="3" name="Content Placeholder 2"/>
          <p:cNvSpPr>
            <a:spLocks noGrp="1"/>
          </p:cNvSpPr>
          <p:nvPr>
            <p:ph idx="1"/>
          </p:nvPr>
        </p:nvSpPr>
        <p:spPr>
          <a:xfrm>
            <a:off x="1" y="2094230"/>
            <a:ext cx="9144000" cy="4001770"/>
          </a:xfrm>
        </p:spPr>
        <p:txBody>
          <a:bodyPr/>
          <a:lstStyle/>
          <a:p>
            <a:r>
              <a:rPr lang="en-US" dirty="0" smtClean="0"/>
              <a:t>Soda bottle</a:t>
            </a:r>
          </a:p>
          <a:p>
            <a:r>
              <a:rPr lang="en-US" dirty="0" smtClean="0"/>
              <a:t>Cotton balls</a:t>
            </a:r>
          </a:p>
          <a:p>
            <a:r>
              <a:rPr lang="en-US" dirty="0" smtClean="0"/>
              <a:t>Egg</a:t>
            </a:r>
          </a:p>
          <a:p>
            <a:r>
              <a:rPr lang="en-US" dirty="0" smtClean="0"/>
              <a:t>Construction paper</a:t>
            </a:r>
            <a:endParaRPr lang="en-US" dirty="0"/>
          </a:p>
        </p:txBody>
      </p:sp>
      <p:pic>
        <p:nvPicPr>
          <p:cNvPr id="2050" name="Picture 2" descr="C:\Documents and Settings\skron\Local Settings\Temporary Internet Files\Content.IE5\S2ZO9IX7\MC900441784[1].png"/>
          <p:cNvPicPr>
            <a:picLocks noChangeAspect="1" noChangeArrowheads="1"/>
          </p:cNvPicPr>
          <p:nvPr/>
        </p:nvPicPr>
        <p:blipFill>
          <a:blip r:embed="rId2" cstate="print"/>
          <a:srcRect/>
          <a:stretch>
            <a:fillRect/>
          </a:stretch>
        </p:blipFill>
        <p:spPr bwMode="auto">
          <a:xfrm>
            <a:off x="4114801" y="3276600"/>
            <a:ext cx="3265334" cy="2501106"/>
          </a:xfrm>
          <a:prstGeom prst="rect">
            <a:avLst/>
          </a:prstGeom>
          <a:noFill/>
        </p:spPr>
      </p:pic>
      <p:pic>
        <p:nvPicPr>
          <p:cNvPr id="2051" name="Picture 3" descr="C:\Documents and Settings\skron\Local Settings\Temporary Internet Files\Content.IE5\Y2FXJ5PE\MC900340242[1].wmf"/>
          <p:cNvPicPr>
            <a:picLocks noChangeAspect="1" noChangeArrowheads="1"/>
          </p:cNvPicPr>
          <p:nvPr/>
        </p:nvPicPr>
        <p:blipFill>
          <a:blip r:embed="rId3" cstate="print"/>
          <a:srcRect/>
          <a:stretch>
            <a:fillRect/>
          </a:stretch>
        </p:blipFill>
        <p:spPr bwMode="auto">
          <a:xfrm>
            <a:off x="1178015" y="4049713"/>
            <a:ext cx="820113" cy="1670299"/>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Procedure </a:t>
            </a:r>
            <a:endParaRPr lang="en-US" dirty="0"/>
          </a:p>
        </p:txBody>
      </p:sp>
      <p:sp>
        <p:nvSpPr>
          <p:cNvPr id="3" name="Content Placeholder 2"/>
          <p:cNvSpPr>
            <a:spLocks noGrp="1"/>
          </p:cNvSpPr>
          <p:nvPr>
            <p:ph idx="1"/>
          </p:nvPr>
        </p:nvSpPr>
        <p:spPr/>
        <p:txBody>
          <a:bodyPr/>
          <a:lstStyle/>
          <a:p>
            <a:r>
              <a:rPr lang="en-US" dirty="0" smtClean="0"/>
              <a:t>We built the rocket from a soda bottle.</a:t>
            </a:r>
          </a:p>
          <a:p>
            <a:r>
              <a:rPr lang="en-US" dirty="0" smtClean="0"/>
              <a:t>We made the cone from construction paper.</a:t>
            </a:r>
          </a:p>
          <a:p>
            <a:r>
              <a:rPr lang="en-US" dirty="0" smtClean="0"/>
              <a:t>We put cotton balls in the egg compartment with the egg.</a:t>
            </a:r>
          </a:p>
          <a:p>
            <a:r>
              <a:rPr lang="en-US" dirty="0" smtClean="0"/>
              <a:t>Then we put the fins on and launched the next day.</a:t>
            </a:r>
          </a:p>
          <a:p>
            <a:endParaRPr lang="en-US" dirty="0" smtClean="0"/>
          </a:p>
          <a:p>
            <a:endParaRPr lang="en-US" dirty="0"/>
          </a:p>
        </p:txBody>
      </p:sp>
      <p:pic>
        <p:nvPicPr>
          <p:cNvPr id="3074" name="Picture 2" descr="C:\Documents and Settings\skron\Local Settings\Temporary Internet Files\Content.IE5\UVUGGC3S\MC900441278[1].png"/>
          <p:cNvPicPr>
            <a:picLocks noChangeAspect="1" noChangeArrowheads="1"/>
          </p:cNvPicPr>
          <p:nvPr/>
        </p:nvPicPr>
        <p:blipFill>
          <a:blip r:embed="rId2" cstate="print"/>
          <a:srcRect/>
          <a:stretch>
            <a:fillRect/>
          </a:stretch>
        </p:blipFill>
        <p:spPr bwMode="auto">
          <a:xfrm>
            <a:off x="5257800" y="4419600"/>
            <a:ext cx="2743200" cy="2057400"/>
          </a:xfrm>
          <a:prstGeom prst="rect">
            <a:avLst/>
          </a:prstGeom>
          <a:noFill/>
        </p:spPr>
      </p:pic>
      <p:pic>
        <p:nvPicPr>
          <p:cNvPr id="3076" name="Picture 4" descr="C:\Documents and Settings\skron\Local Settings\Temporary Internet Files\Content.IE5\TYIJ21VY\MC900441280[1].png"/>
          <p:cNvPicPr>
            <a:picLocks noChangeAspect="1" noChangeArrowheads="1"/>
          </p:cNvPicPr>
          <p:nvPr/>
        </p:nvPicPr>
        <p:blipFill>
          <a:blip r:embed="rId3" cstate="print"/>
          <a:srcRect/>
          <a:stretch>
            <a:fillRect/>
          </a:stretch>
        </p:blipFill>
        <p:spPr bwMode="auto">
          <a:xfrm>
            <a:off x="1143000" y="4114800"/>
            <a:ext cx="2743200" cy="2743200"/>
          </a:xfrm>
          <a:prstGeom prst="rect">
            <a:avLst/>
          </a:prstGeom>
          <a:noFill/>
        </p:spPr>
      </p:pic>
      <p:pic>
        <p:nvPicPr>
          <p:cNvPr id="3077" name="Picture 5" descr="C:\Documents and Settings\skron\Local Settings\Temporary Internet Files\Content.IE5\KKJ64IJB\MC900441281[1].png"/>
          <p:cNvPicPr>
            <a:picLocks noChangeAspect="1" noChangeArrowheads="1"/>
          </p:cNvPicPr>
          <p:nvPr/>
        </p:nvPicPr>
        <p:blipFill>
          <a:blip r:embed="rId4" cstate="print"/>
          <a:srcRect/>
          <a:stretch>
            <a:fillRect/>
          </a:stretch>
        </p:blipFill>
        <p:spPr bwMode="auto">
          <a:xfrm>
            <a:off x="6629400" y="228600"/>
            <a:ext cx="2514600" cy="2514600"/>
          </a:xfrm>
          <a:prstGeom prst="rect">
            <a:avLst/>
          </a:prstGeom>
          <a:noFill/>
        </p:spPr>
      </p:pic>
      <p:pic>
        <p:nvPicPr>
          <p:cNvPr id="3078" name="Picture 6" descr="C:\Documents and Settings\skron\Local Settings\Temporary Internet Files\Content.IE5\T0GY7SVR\MC900441290[1].png"/>
          <p:cNvPicPr>
            <a:picLocks noChangeAspect="1" noChangeArrowheads="1"/>
          </p:cNvPicPr>
          <p:nvPr/>
        </p:nvPicPr>
        <p:blipFill>
          <a:blip r:embed="rId5" cstate="print"/>
          <a:srcRect/>
          <a:stretch>
            <a:fillRect/>
          </a:stretch>
        </p:blipFill>
        <p:spPr bwMode="auto">
          <a:xfrm>
            <a:off x="3276600" y="4267200"/>
            <a:ext cx="2743200" cy="25908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gHvThumb" descr="Rocket with space shuttle blasting off"/>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381000" y="304800"/>
            <a:ext cx="8229600" cy="1143000"/>
          </a:xfrm>
        </p:spPr>
        <p:txBody>
          <a:bodyPr>
            <a:normAutofit/>
          </a:bodyPr>
          <a:lstStyle/>
          <a:p>
            <a:r>
              <a:rPr lang="en-US" dirty="0" smtClean="0">
                <a:solidFill>
                  <a:schemeClr val="tx1"/>
                </a:solidFill>
              </a:rPr>
              <a:t>Launching Procedure</a:t>
            </a:r>
            <a:endParaRPr lang="en-US" dirty="0">
              <a:solidFill>
                <a:schemeClr val="tx1"/>
              </a:solidFill>
            </a:endParaRPr>
          </a:p>
        </p:txBody>
      </p:sp>
      <p:sp>
        <p:nvSpPr>
          <p:cNvPr id="3" name="Content Placeholder 2"/>
          <p:cNvSpPr>
            <a:spLocks noGrp="1"/>
          </p:cNvSpPr>
          <p:nvPr>
            <p:ph idx="1"/>
          </p:nvPr>
        </p:nvSpPr>
        <p:spPr/>
        <p:txBody>
          <a:bodyPr>
            <a:normAutofit/>
          </a:bodyPr>
          <a:lstStyle/>
          <a:p>
            <a:r>
              <a:rPr lang="en-US" sz="3200" b="1" dirty="0" smtClean="0">
                <a:solidFill>
                  <a:srgbClr val="FFC000"/>
                </a:solidFill>
              </a:rPr>
              <a:t>We pumped the air in the rocket.</a:t>
            </a:r>
          </a:p>
          <a:p>
            <a:r>
              <a:rPr lang="en-US" sz="3200" b="1" dirty="0" smtClean="0">
                <a:solidFill>
                  <a:srgbClr val="FFC000"/>
                </a:solidFill>
              </a:rPr>
              <a:t>On the water launch we added 8 oz. of water.</a:t>
            </a:r>
          </a:p>
          <a:p>
            <a:r>
              <a:rPr lang="en-US" sz="3200" b="1" dirty="0" smtClean="0">
                <a:solidFill>
                  <a:srgbClr val="FFC000"/>
                </a:solidFill>
              </a:rPr>
              <a:t>We put 80 PSI of air on both launches</a:t>
            </a:r>
          </a:p>
          <a:p>
            <a:r>
              <a:rPr lang="en-US" sz="3200" b="1" dirty="0" smtClean="0">
                <a:solidFill>
                  <a:srgbClr val="FFC000"/>
                </a:solidFill>
              </a:rPr>
              <a:t>Then we pulled the string and it launched.</a:t>
            </a:r>
            <a:endParaRPr lang="en-US" sz="3200" b="1" dirty="0">
              <a:solidFill>
                <a:srgbClr val="FFC000"/>
              </a:solidFill>
            </a:endParaRP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Documents and Settings\skron\Local Settings\Temporary Internet Files\Content.IE5\1QI2S102\MC900433135[1].jpg"/>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solidFill>
                  <a:schemeClr val="accent2">
                    <a:lumMod val="60000"/>
                    <a:lumOff val="40000"/>
                  </a:schemeClr>
                </a:solidFill>
              </a:rPr>
              <a:t>Prediction/Hypothesis</a:t>
            </a:r>
            <a:endParaRPr lang="en-US" dirty="0">
              <a:solidFill>
                <a:schemeClr val="accent2">
                  <a:lumMod val="60000"/>
                  <a:lumOff val="40000"/>
                </a:schemeClr>
              </a:solidFill>
            </a:endParaRPr>
          </a:p>
        </p:txBody>
      </p:sp>
      <p:sp>
        <p:nvSpPr>
          <p:cNvPr id="3" name="Content Placeholder 2"/>
          <p:cNvSpPr>
            <a:spLocks noGrp="1"/>
          </p:cNvSpPr>
          <p:nvPr>
            <p:ph idx="1"/>
          </p:nvPr>
        </p:nvSpPr>
        <p:spPr/>
        <p:txBody>
          <a:bodyPr/>
          <a:lstStyle/>
          <a:p>
            <a:pPr>
              <a:buNone/>
            </a:pPr>
            <a:r>
              <a:rPr lang="en-US" sz="3200" dirty="0" smtClean="0">
                <a:solidFill>
                  <a:srgbClr val="FFFF00"/>
                </a:solidFill>
              </a:rPr>
              <a:t>We thought that  our rocket will go up for about 3 seconds for the air launch and 4 seconds for the water and air launch. We thought the egg will survive both </a:t>
            </a:r>
            <a:r>
              <a:rPr lang="en-US" dirty="0" smtClean="0">
                <a:solidFill>
                  <a:srgbClr val="FFFF00"/>
                </a:solidFill>
              </a:rPr>
              <a:t>launches</a:t>
            </a:r>
            <a:r>
              <a:rPr lang="en-US" dirty="0">
                <a:solidFill>
                  <a:srgbClr val="FFFF00"/>
                </a:solidFill>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Calculation Graph </a:t>
            </a:r>
            <a:endParaRPr lang="en-US" dirty="0"/>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a:t>
            </a:r>
            <a:endParaRPr lang="en-US" dirty="0"/>
          </a:p>
        </p:txBody>
      </p:sp>
      <p:sp>
        <p:nvSpPr>
          <p:cNvPr id="3" name="Content Placeholder 2"/>
          <p:cNvSpPr>
            <a:spLocks noGrp="1"/>
          </p:cNvSpPr>
          <p:nvPr>
            <p:ph idx="1"/>
          </p:nvPr>
        </p:nvSpPr>
        <p:spPr/>
        <p:txBody>
          <a:bodyPr/>
          <a:lstStyle/>
          <a:p>
            <a:pPr>
              <a:buNone/>
            </a:pPr>
            <a:r>
              <a:rPr lang="en-US" dirty="0" smtClean="0"/>
              <a:t>The water and air launch both had 80 psi of air. The launches both were mounted the same. We all used one bottle for both launches. Our groups egg died on both launches.</a:t>
            </a:r>
            <a:endParaRPr lang="en-US" dirty="0"/>
          </a:p>
        </p:txBody>
      </p:sp>
      <p:pic>
        <p:nvPicPr>
          <p:cNvPr id="1027" name="Picture 3" descr="C:\Documents and Settings\skron\Local Settings\Temporary Internet Files\Content.IE5\TYIJ21VY\MC900435278[1].wmf"/>
          <p:cNvPicPr>
            <a:picLocks noChangeAspect="1" noChangeArrowheads="1"/>
          </p:cNvPicPr>
          <p:nvPr/>
        </p:nvPicPr>
        <p:blipFill>
          <a:blip r:embed="rId2" cstate="print"/>
          <a:srcRect/>
          <a:stretch>
            <a:fillRect/>
          </a:stretch>
        </p:blipFill>
        <p:spPr bwMode="auto">
          <a:xfrm>
            <a:off x="5029200" y="3791426"/>
            <a:ext cx="3200400" cy="2220278"/>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188</TotalTime>
  <Words>296</Words>
  <Application>Microsoft Office PowerPoint</Application>
  <PresentationFormat>On-screen Show (4:3)</PresentationFormat>
  <Paragraphs>41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Neil Eggstrom’s Rocket Launch</vt:lpstr>
      <vt:lpstr>Jobs</vt:lpstr>
      <vt:lpstr>Scientific method</vt:lpstr>
      <vt:lpstr>Materials Used</vt:lpstr>
      <vt:lpstr>Building Procedure </vt:lpstr>
      <vt:lpstr>Launching Procedure</vt:lpstr>
      <vt:lpstr>Prediction/Hypothesis</vt:lpstr>
      <vt:lpstr>Calculation Graph </vt:lpstr>
      <vt:lpstr>Comparison</vt:lpstr>
      <vt:lpstr>Conclusion </vt:lpstr>
      <vt:lpstr>The launch</vt:lpstr>
      <vt:lpstr>NOOOOOOOO!!!!!!!!!! </vt:lpstr>
    </vt:vector>
  </TitlesOfParts>
  <Company>WTPS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Cathy Boyle</dc:creator>
  <cp:lastModifiedBy>tbenson</cp:lastModifiedBy>
  <cp:revision>19</cp:revision>
  <dcterms:created xsi:type="dcterms:W3CDTF">2011-10-05T14:54:03Z</dcterms:created>
  <dcterms:modified xsi:type="dcterms:W3CDTF">2011-10-26T18:06:21Z</dcterms:modified>
</cp:coreProperties>
</file>